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9" r:id="rId6"/>
    <p:sldId id="265" r:id="rId7"/>
    <p:sldId id="266" r:id="rId8"/>
    <p:sldId id="267" r:id="rId9"/>
    <p:sldId id="277" r:id="rId10"/>
    <p:sldId id="288" r:id="rId11"/>
    <p:sldId id="290" r:id="rId12"/>
    <p:sldId id="261" r:id="rId13"/>
    <p:sldId id="291" r:id="rId14"/>
    <p:sldId id="264" r:id="rId15"/>
  </p:sldIdLst>
  <p:sldSz cx="9144000" cy="6858000" type="screen4x3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5418">
          <p15:clr>
            <a:srgbClr val="A4A3A4"/>
          </p15:clr>
        </p15:guide>
        <p15:guide id="3" pos="2880">
          <p15:clr>
            <a:srgbClr val="A4A3A4"/>
          </p15:clr>
        </p15:guide>
        <p15:guide id="4" pos="3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6481"/>
    <a:srgbClr val="5A6178"/>
    <a:srgbClr val="B2B2B2"/>
    <a:srgbClr val="336699"/>
    <a:srgbClr val="0066CC"/>
    <a:srgbClr val="013B63"/>
    <a:srgbClr val="015A97"/>
    <a:srgbClr val="065392"/>
    <a:srgbClr val="2D4D7B"/>
    <a:srgbClr val="0D4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10" autoAdjust="0"/>
    <p:restoredTop sz="50000" autoAdjust="0"/>
  </p:normalViewPr>
  <p:slideViewPr>
    <p:cSldViewPr snapToGrid="0" snapToObjects="1">
      <p:cViewPr>
        <p:scale>
          <a:sx n="93" d="100"/>
          <a:sy n="93" d="100"/>
        </p:scale>
        <p:origin x="768" y="976"/>
      </p:cViewPr>
      <p:guideLst>
        <p:guide orient="horz" pos="2161"/>
        <p:guide pos="5418"/>
        <p:guide pos="2880"/>
        <p:guide pos="3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AE351-2643-4258-9CEA-8DF98D1D1922}" type="datetimeFigureOut">
              <a:rPr lang="es-PE" smtClean="0"/>
              <a:t>22/10/20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57B9E-61F0-484C-A569-F5B26A8371F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4384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7EC4E-486B-1E43-A19A-F7A40F46B1DD}" type="datetimeFigureOut">
              <a:rPr lang="es-ES_tradnl" smtClean="0"/>
              <a:t>22/10/20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1038" y="4781550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E7EE4-D780-7B43-9382-DE2702F7CFB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2225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96000"/>
            <a:ext cx="9144000" cy="105556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770350" y="-1"/>
            <a:ext cx="3835400" cy="328653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70670" y="2491945"/>
            <a:ext cx="3228294" cy="347379"/>
          </a:xfrm>
        </p:spPr>
        <p:txBody>
          <a:bodyPr lIns="0" rIns="0">
            <a:normAutofit/>
          </a:bodyPr>
          <a:lstStyle/>
          <a:p>
            <a:pPr algn="l"/>
            <a:r>
              <a:rPr lang="es-ES" sz="1600" dirty="0" err="1">
                <a:solidFill>
                  <a:schemeClr val="tx1"/>
                </a:solidFill>
                <a:latin typeface="+mj-lt"/>
              </a:rPr>
              <a:t>October</a:t>
            </a:r>
            <a:r>
              <a:rPr lang="es-ES" sz="1600" dirty="0">
                <a:solidFill>
                  <a:schemeClr val="tx1"/>
                </a:solidFill>
                <a:latin typeface="+mj-lt"/>
              </a:rPr>
              <a:t>  2020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70670" y="588438"/>
            <a:ext cx="3228294" cy="792599"/>
          </a:xfrm>
        </p:spPr>
        <p:txBody>
          <a:bodyPr lIns="0" rIns="0" anchor="t">
            <a:normAutofit fontScale="90000"/>
          </a:bodyPr>
          <a:lstStyle/>
          <a:p>
            <a:pPr algn="l"/>
            <a:r>
              <a:rPr lang="en-US" sz="2700" cap="all" dirty="0">
                <a:solidFill>
                  <a:schemeClr val="bg1"/>
                </a:solidFill>
              </a:rPr>
              <a:t>Doing Business in Peru </a:t>
            </a:r>
            <a:endParaRPr lang="es-ES" sz="2400" cap="all" dirty="0">
              <a:solidFill>
                <a:schemeClr val="bg1"/>
              </a:solidFill>
            </a:endParaRPr>
          </a:p>
        </p:txBody>
      </p:sp>
      <p:sp>
        <p:nvSpPr>
          <p:cNvPr id="7" name="Rectángulo 17"/>
          <p:cNvSpPr/>
          <p:nvPr/>
        </p:nvSpPr>
        <p:spPr>
          <a:xfrm>
            <a:off x="5070670" y="2921837"/>
            <a:ext cx="3228294" cy="837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1628078" y="24198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1293541" y="41817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280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216325" y="-663439"/>
            <a:ext cx="8173303" cy="417512"/>
          </a:xfrm>
        </p:spPr>
        <p:txBody>
          <a:bodyPr lIns="0" rIns="0" anchor="t">
            <a:normAutofit/>
          </a:bodyPr>
          <a:lstStyle/>
          <a:p>
            <a:pPr algn="l"/>
            <a:r>
              <a:rPr lang="es-ES" sz="2000" cap="all" dirty="0">
                <a:solidFill>
                  <a:schemeClr val="bg2">
                    <a:lumMod val="10000"/>
                  </a:schemeClr>
                </a:solidFill>
              </a:rPr>
              <a:t>	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12800" y="858982"/>
            <a:ext cx="7139709" cy="457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Agrupar 13"/>
          <p:cNvGrpSpPr/>
          <p:nvPr/>
        </p:nvGrpSpPr>
        <p:grpSpPr>
          <a:xfrm>
            <a:off x="8173507" y="0"/>
            <a:ext cx="432446" cy="757194"/>
            <a:chOff x="8173507" y="0"/>
            <a:chExt cx="432446" cy="757194"/>
          </a:xfrm>
        </p:grpSpPr>
        <p:sp>
          <p:nvSpPr>
            <p:cNvPr id="12" name="Rectángulo 11"/>
            <p:cNvSpPr/>
            <p:nvPr/>
          </p:nvSpPr>
          <p:spPr>
            <a:xfrm>
              <a:off x="8173507" y="0"/>
              <a:ext cx="432242" cy="7571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ítulo 1"/>
            <p:cNvSpPr txBox="1">
              <a:spLocks/>
            </p:cNvSpPr>
            <p:nvPr/>
          </p:nvSpPr>
          <p:spPr>
            <a:xfrm>
              <a:off x="8179825" y="340332"/>
              <a:ext cx="426128" cy="416862"/>
            </a:xfrm>
            <a:prstGeom prst="rect">
              <a:avLst/>
            </a:prstGeom>
          </p:spPr>
          <p:txBody>
            <a:bodyPr vert="horz" lIns="0" tIns="45720" rIns="0" bIns="45720" rtlCol="0" anchor="t">
              <a:norm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ES" sz="2000" cap="all" dirty="0">
                  <a:solidFill>
                    <a:schemeClr val="bg1"/>
                  </a:solidFill>
                  <a:latin typeface="+mn-lt"/>
                </a:rPr>
                <a:t>10</a:t>
              </a:r>
            </a:p>
          </p:txBody>
        </p:sp>
      </p:grpSp>
      <p:sp>
        <p:nvSpPr>
          <p:cNvPr id="5" name="Rectángulo 4">
            <a:extLst>
              <a:ext uri="{FF2B5EF4-FFF2-40B4-BE49-F238E27FC236}">
                <a16:creationId xmlns:a16="http://schemas.microsoft.com/office/drawing/2014/main" id="{3AF79FCD-1FAC-4541-A902-DF49FAE55379}"/>
              </a:ext>
            </a:extLst>
          </p:cNvPr>
          <p:cNvSpPr/>
          <p:nvPr/>
        </p:nvSpPr>
        <p:spPr>
          <a:xfrm>
            <a:off x="393295" y="110836"/>
            <a:ext cx="76700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/>
              <a:t>How has the Coronavirus pandemic changed how business is done</a:t>
            </a:r>
            <a:endParaRPr lang="es-PE" sz="2000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3F0662F-EB6C-C245-849C-FC1485150465}"/>
              </a:ext>
            </a:extLst>
          </p:cNvPr>
          <p:cNvSpPr txBox="1"/>
          <p:nvPr/>
        </p:nvSpPr>
        <p:spPr>
          <a:xfrm>
            <a:off x="216326" y="1113955"/>
            <a:ext cx="90523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Labor measures</a:t>
            </a:r>
            <a:r>
              <a:rPr lang="en-US" dirty="0"/>
              <a:t>: </a:t>
            </a:r>
            <a:endParaRPr lang="es-PE" dirty="0"/>
          </a:p>
          <a:p>
            <a:pPr lvl="0"/>
            <a:r>
              <a:rPr lang="en-US" dirty="0"/>
              <a:t>- Implementation of remote work (home office regulations) </a:t>
            </a:r>
            <a:endParaRPr lang="es-PE" dirty="0"/>
          </a:p>
          <a:p>
            <a:pPr lvl="0"/>
            <a:r>
              <a:rPr lang="en-US" dirty="0"/>
              <a:t>- Leave with the benefit of being compensable, </a:t>
            </a:r>
          </a:p>
          <a:p>
            <a:pPr lvl="0"/>
            <a:r>
              <a:rPr lang="en-US" dirty="0"/>
              <a:t>- Suspension of labor activities </a:t>
            </a:r>
            <a:endParaRPr lang="es-PE" dirty="0"/>
          </a:p>
          <a:p>
            <a:pPr lvl="0"/>
            <a:r>
              <a:rPr lang="en-US" dirty="0"/>
              <a:t>extraordinary withdrawal from the private pension fund, </a:t>
            </a:r>
            <a:endParaRPr lang="es-PE" dirty="0"/>
          </a:p>
          <a:p>
            <a:pPr lvl="0"/>
            <a:r>
              <a:rPr lang="en-US" dirty="0"/>
              <a:t>withdrawal of retirement or free provision from the Compensation Fund for Time of Services</a:t>
            </a:r>
            <a:endParaRPr lang="es-PE" dirty="0"/>
          </a:p>
          <a:p>
            <a:r>
              <a:rPr lang="en-US" dirty="0"/>
              <a:t> </a:t>
            </a:r>
            <a:endParaRPr lang="es-PE" dirty="0"/>
          </a:p>
          <a:p>
            <a:r>
              <a:rPr lang="en-US" u="sng" dirty="0"/>
              <a:t>Tax aspects: </a:t>
            </a:r>
            <a:endParaRPr lang="es-PE" dirty="0"/>
          </a:p>
          <a:p>
            <a:pPr lvl="0"/>
            <a:r>
              <a:rPr lang="en-US" dirty="0"/>
              <a:t>the extension of terms for tax obligations</a:t>
            </a:r>
            <a:endParaRPr lang="es-PE" dirty="0"/>
          </a:p>
          <a:p>
            <a:pPr lvl="0"/>
            <a:r>
              <a:rPr lang="en-US" dirty="0"/>
              <a:t>the extraordinary release of funds from the detraction account, </a:t>
            </a:r>
            <a:endParaRPr lang="es-PE" dirty="0"/>
          </a:p>
          <a:p>
            <a:r>
              <a:rPr lang="en-US" dirty="0"/>
              <a:t> </a:t>
            </a:r>
            <a:endParaRPr lang="es-PE" dirty="0"/>
          </a:p>
          <a:p>
            <a:r>
              <a:rPr lang="en-US" u="sng" dirty="0"/>
              <a:t>Contractual aspects</a:t>
            </a:r>
            <a:r>
              <a:rPr lang="en-US" dirty="0"/>
              <a:t>: </a:t>
            </a:r>
            <a:endParaRPr lang="es-PE" dirty="0"/>
          </a:p>
          <a:p>
            <a:pPr lvl="0"/>
            <a:r>
              <a:rPr lang="es-PE" dirty="0"/>
              <a:t>Companies have  move towards the digital environment</a:t>
            </a:r>
          </a:p>
          <a:p>
            <a:pPr lvl="0"/>
            <a:endParaRPr lang="es-PE" dirty="0"/>
          </a:p>
          <a:p>
            <a:r>
              <a:rPr lang="es-PE" u="sng" dirty="0"/>
              <a:t>Corporate aspects</a:t>
            </a:r>
            <a:r>
              <a:rPr lang="es-PE" dirty="0"/>
              <a:t>: </a:t>
            </a:r>
          </a:p>
          <a:p>
            <a:pPr lvl="0"/>
            <a:r>
              <a:rPr lang="es-PE" dirty="0"/>
              <a:t>Recognition of virtual board and shereholders meetings, even if not provided in th by-laws</a:t>
            </a:r>
          </a:p>
        </p:txBody>
      </p:sp>
    </p:spTree>
    <p:extLst>
      <p:ext uri="{BB962C8B-B14F-4D97-AF65-F5344CB8AC3E}">
        <p14:creationId xmlns:p14="http://schemas.microsoft.com/office/powerpoint/2010/main" val="1494337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96000"/>
            <a:ext cx="9144000" cy="105556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770350" y="-1"/>
            <a:ext cx="3835400" cy="328653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70670" y="166255"/>
            <a:ext cx="3228294" cy="2612571"/>
          </a:xfrm>
        </p:spPr>
        <p:txBody>
          <a:bodyPr lIns="0" rIns="0" anchor="t">
            <a:normAutofit fontScale="90000"/>
          </a:bodyPr>
          <a:lstStyle/>
          <a:p>
            <a:pPr algn="l"/>
            <a:br>
              <a:rPr lang="es-PE" cap="all" dirty="0">
                <a:solidFill>
                  <a:schemeClr val="bg1"/>
                </a:solidFill>
              </a:rPr>
            </a:br>
            <a:r>
              <a:rPr lang="es-PE" cap="all" dirty="0">
                <a:solidFill>
                  <a:schemeClr val="bg1"/>
                </a:solidFill>
              </a:rPr>
              <a:t>Thank You !!</a:t>
            </a:r>
            <a:br>
              <a:rPr lang="es-PE" cap="all" dirty="0">
                <a:solidFill>
                  <a:schemeClr val="bg1"/>
                </a:solidFill>
              </a:rPr>
            </a:br>
            <a:br>
              <a:rPr lang="es-PE" sz="2700" cap="all" dirty="0">
                <a:solidFill>
                  <a:schemeClr val="bg1"/>
                </a:solidFill>
              </a:rPr>
            </a:br>
            <a:br>
              <a:rPr lang="es-PE" sz="2700" cap="all" dirty="0">
                <a:solidFill>
                  <a:schemeClr val="bg1"/>
                </a:solidFill>
              </a:rPr>
            </a:br>
            <a:endParaRPr lang="es-ES" sz="2400" cap="all" dirty="0">
              <a:solidFill>
                <a:schemeClr val="bg1"/>
              </a:solidFill>
            </a:endParaRPr>
          </a:p>
        </p:txBody>
      </p:sp>
      <p:sp>
        <p:nvSpPr>
          <p:cNvPr id="7" name="Rectángulo 17"/>
          <p:cNvSpPr/>
          <p:nvPr/>
        </p:nvSpPr>
        <p:spPr>
          <a:xfrm>
            <a:off x="5070670" y="2921837"/>
            <a:ext cx="3228294" cy="837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5795158" y="5903861"/>
            <a:ext cx="3348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cap="all" dirty="0">
                <a:solidFill>
                  <a:schemeClr val="bg1"/>
                </a:solidFill>
              </a:rPr>
              <a:t>LIMA -- PErU</a:t>
            </a:r>
            <a:br>
              <a:rPr lang="en-US" sz="1600" cap="all" dirty="0">
                <a:solidFill>
                  <a:schemeClr val="bg1"/>
                </a:solidFill>
              </a:rPr>
            </a:br>
            <a:r>
              <a:rPr lang="en-US" sz="1600" cap="all" dirty="0">
                <a:solidFill>
                  <a:schemeClr val="bg1"/>
                </a:solidFill>
              </a:rPr>
              <a:t>WWW/</a:t>
            </a:r>
            <a:r>
              <a:rPr lang="en-US" sz="1600" cap="all" dirty="0" err="1">
                <a:solidFill>
                  <a:schemeClr val="bg1"/>
                </a:solidFill>
              </a:rPr>
              <a:t>ELLB.com.pe</a:t>
            </a:r>
            <a:r>
              <a:rPr lang="en-US" sz="1600" cap="all" dirty="0">
                <a:solidFill>
                  <a:schemeClr val="bg1"/>
                </a:solidFill>
              </a:rPr>
              <a:t> </a:t>
            </a:r>
            <a:br>
              <a:rPr lang="en-US" sz="1600" cap="all" dirty="0">
                <a:solidFill>
                  <a:schemeClr val="bg1"/>
                </a:solidFill>
              </a:rPr>
            </a:br>
            <a:r>
              <a:rPr lang="en-US" sz="1600" cap="all" dirty="0">
                <a:solidFill>
                  <a:schemeClr val="bg1"/>
                </a:solidFill>
              </a:rPr>
              <a:t>Phone : (511) 418-4860</a:t>
            </a:r>
            <a:endParaRPr lang="es-ES_tradnl" sz="1600" dirty="0"/>
          </a:p>
        </p:txBody>
      </p:sp>
      <p:sp>
        <p:nvSpPr>
          <p:cNvPr id="3" name="CuadroTexto 2"/>
          <p:cNvSpPr txBox="1"/>
          <p:nvPr/>
        </p:nvSpPr>
        <p:spPr>
          <a:xfrm>
            <a:off x="4770350" y="3452795"/>
            <a:ext cx="383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cap="all" dirty="0">
                <a:solidFill>
                  <a:schemeClr val="bg1"/>
                </a:solidFill>
              </a:rPr>
              <a:t>DR. Juan Prado BUSTAMANTE</a:t>
            </a:r>
            <a:br>
              <a:rPr lang="es-PE" cap="all" dirty="0">
                <a:solidFill>
                  <a:schemeClr val="bg1"/>
                </a:solidFill>
              </a:rPr>
            </a:br>
            <a:r>
              <a:rPr lang="es-PE" cap="all" dirty="0">
                <a:solidFill>
                  <a:schemeClr val="bg1"/>
                </a:solidFill>
              </a:rPr>
              <a:t>Jprado@ellb.com.PE</a:t>
            </a:r>
          </a:p>
          <a:p>
            <a:endParaRPr lang="es-PE" cap="all" dirty="0">
              <a:solidFill>
                <a:schemeClr val="bg1"/>
              </a:solidFill>
            </a:endParaRPr>
          </a:p>
          <a:p>
            <a:endParaRPr lang="es-PE" cap="all" dirty="0">
              <a:solidFill>
                <a:schemeClr val="bg1"/>
              </a:solidFill>
            </a:endParaRPr>
          </a:p>
          <a:p>
            <a:br>
              <a:rPr lang="es-PE" cap="all" dirty="0">
                <a:solidFill>
                  <a:schemeClr val="bg1"/>
                </a:solidFill>
              </a:rPr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280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730" y="100489"/>
            <a:ext cx="7517062" cy="656704"/>
          </a:xfrm>
        </p:spPr>
        <p:txBody>
          <a:bodyPr lIns="0" rIns="0" anchor="t">
            <a:normAutofit fontScale="90000"/>
          </a:bodyPr>
          <a:lstStyle/>
          <a:p>
            <a:pPr algn="l"/>
            <a:r>
              <a:rPr lang="en-US" sz="2700" dirty="0"/>
              <a:t>Who can be a shareholder?</a:t>
            </a:r>
            <a:br>
              <a:rPr lang="es-PE" dirty="0"/>
            </a:br>
            <a:endParaRPr lang="es-ES_tradnl" sz="2200" dirty="0"/>
          </a:p>
        </p:txBody>
      </p:sp>
      <p:sp>
        <p:nvSpPr>
          <p:cNvPr id="4" name="Rectángulo 3"/>
          <p:cNvSpPr/>
          <p:nvPr/>
        </p:nvSpPr>
        <p:spPr>
          <a:xfrm flipV="1">
            <a:off x="593723" y="892098"/>
            <a:ext cx="7424069" cy="457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500729" y="1097525"/>
            <a:ext cx="8105019" cy="4912982"/>
          </a:xfrm>
        </p:spPr>
        <p:txBody>
          <a:bodyPr lIns="0" rIns="0">
            <a:normAutofit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es-ES_tradnl" sz="2000" dirty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n-US" sz="2000" dirty="0"/>
              <a:t>There are no restriction for shareholders of Corporations. Peruvian Law grants equal rights and treatment to Local and Foreign investors. </a:t>
            </a:r>
            <a:endParaRPr lang="es-PE" sz="2000" dirty="0"/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es-ES_tradnl" sz="1400" dirty="0"/>
          </a:p>
        </p:txBody>
      </p:sp>
      <p:grpSp>
        <p:nvGrpSpPr>
          <p:cNvPr id="14" name="Agrupar 13"/>
          <p:cNvGrpSpPr/>
          <p:nvPr/>
        </p:nvGrpSpPr>
        <p:grpSpPr>
          <a:xfrm>
            <a:off x="8173507" y="0"/>
            <a:ext cx="432446" cy="757194"/>
            <a:chOff x="8173507" y="0"/>
            <a:chExt cx="432446" cy="757194"/>
          </a:xfrm>
        </p:grpSpPr>
        <p:sp>
          <p:nvSpPr>
            <p:cNvPr id="12" name="Rectángulo 11"/>
            <p:cNvSpPr/>
            <p:nvPr/>
          </p:nvSpPr>
          <p:spPr>
            <a:xfrm>
              <a:off x="8173507" y="0"/>
              <a:ext cx="432242" cy="7571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ítulo 1"/>
            <p:cNvSpPr txBox="1">
              <a:spLocks/>
            </p:cNvSpPr>
            <p:nvPr/>
          </p:nvSpPr>
          <p:spPr>
            <a:xfrm>
              <a:off x="8179825" y="340332"/>
              <a:ext cx="426128" cy="416862"/>
            </a:xfrm>
            <a:prstGeom prst="rect">
              <a:avLst/>
            </a:prstGeom>
          </p:spPr>
          <p:txBody>
            <a:bodyPr vert="horz" lIns="0" tIns="45720" rIns="0" bIns="45720" rtlCol="0" anchor="t">
              <a:norm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ES" sz="2000" cap="all" dirty="0">
                  <a:solidFill>
                    <a:schemeClr val="bg1"/>
                  </a:solidFill>
                  <a:latin typeface="+mn-lt"/>
                </a:rPr>
                <a:t>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859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0659" y="71354"/>
            <a:ext cx="7517062" cy="884610"/>
          </a:xfrm>
        </p:spPr>
        <p:txBody>
          <a:bodyPr lIns="0" rIns="0" anchor="t">
            <a:noAutofit/>
          </a:bodyPr>
          <a:lstStyle/>
          <a:p>
            <a:pPr algn="l"/>
            <a:r>
              <a:rPr lang="en-US" sz="2400" dirty="0"/>
              <a:t>Who controls the flow of money/are foreign currencies admitted?</a:t>
            </a:r>
            <a:br>
              <a:rPr lang="es-PE" sz="2400" dirty="0"/>
            </a:br>
            <a:endParaRPr lang="es-ES_tradnl" sz="2400" dirty="0"/>
          </a:p>
        </p:txBody>
      </p:sp>
      <p:sp>
        <p:nvSpPr>
          <p:cNvPr id="4" name="Rectángulo 3"/>
          <p:cNvSpPr/>
          <p:nvPr/>
        </p:nvSpPr>
        <p:spPr>
          <a:xfrm flipV="1">
            <a:off x="340659" y="933104"/>
            <a:ext cx="6996843" cy="457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500729" y="1097525"/>
            <a:ext cx="8105019" cy="4819181"/>
          </a:xfrm>
        </p:spPr>
        <p:txBody>
          <a:bodyPr lIns="0" rIns="0"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Peruvian Law grants equal rights to foreign and local investors, guaranteeing  free possession, use and disposition of local and foreign currencies in the country. </a:t>
            </a:r>
            <a:endParaRPr lang="es-PE" dirty="0"/>
          </a:p>
          <a:p>
            <a:pPr lvl="1"/>
            <a:r>
              <a:rPr lang="en-US" dirty="0"/>
              <a:t>no foreign exchange controls, registrations, approvals, or other similar restrictions relating to the remittance of foreign currency to or from Peru. </a:t>
            </a:r>
            <a:endParaRPr lang="es-PE" dirty="0"/>
          </a:p>
          <a:p>
            <a:pPr lvl="1"/>
            <a:r>
              <a:rPr lang="en-US" dirty="0"/>
              <a:t>no need of </a:t>
            </a:r>
            <a:r>
              <a:rPr lang="es-PE" dirty="0"/>
              <a:t>any governmental </a:t>
            </a:r>
            <a:r>
              <a:rPr lang="en-US" dirty="0"/>
              <a:t>authority </a:t>
            </a:r>
            <a:r>
              <a:rPr lang="es-PE" dirty="0"/>
              <a:t>approval </a:t>
            </a:r>
            <a:r>
              <a:rPr lang="en-US" dirty="0"/>
              <a:t>to undertake foreign exchange transactions</a:t>
            </a:r>
            <a:r>
              <a:rPr lang="es-PE" dirty="0"/>
              <a:t>, </a:t>
            </a:r>
            <a:r>
              <a:rPr lang="en-US" dirty="0"/>
              <a:t>consequently, </a:t>
            </a:r>
            <a:r>
              <a:rPr lang="es-PE" dirty="0"/>
              <a:t>it </a:t>
            </a:r>
            <a:r>
              <a:rPr lang="en-US" dirty="0"/>
              <a:t>may be used in any</a:t>
            </a:r>
            <a:r>
              <a:rPr lang="es-PE" dirty="0"/>
              <a:t> transaction </a:t>
            </a:r>
            <a:r>
              <a:rPr lang="en-US" dirty="0"/>
              <a:t>provided that the parties agree to do so.</a:t>
            </a:r>
            <a:endParaRPr lang="es-PE" dirty="0"/>
          </a:p>
          <a:p>
            <a:r>
              <a:rPr lang="en-US" dirty="0"/>
              <a:t>Investors are entitled to transfer abroad its investment or profits-after tax are paid- in freely convertible currency, with no prior authorization by the Central Bank nor any other Peruvian Authority.</a:t>
            </a:r>
            <a:r>
              <a:rPr lang="es-PE" dirty="0"/>
              <a:t> </a:t>
            </a:r>
            <a:endParaRPr lang="en-US" sz="9600" dirty="0"/>
          </a:p>
        </p:txBody>
      </p:sp>
      <p:grpSp>
        <p:nvGrpSpPr>
          <p:cNvPr id="14" name="Agrupar 13"/>
          <p:cNvGrpSpPr/>
          <p:nvPr/>
        </p:nvGrpSpPr>
        <p:grpSpPr>
          <a:xfrm>
            <a:off x="8173507" y="0"/>
            <a:ext cx="432446" cy="757194"/>
            <a:chOff x="8173507" y="0"/>
            <a:chExt cx="432446" cy="757194"/>
          </a:xfrm>
        </p:grpSpPr>
        <p:sp>
          <p:nvSpPr>
            <p:cNvPr id="12" name="Rectángulo 11"/>
            <p:cNvSpPr/>
            <p:nvPr/>
          </p:nvSpPr>
          <p:spPr>
            <a:xfrm>
              <a:off x="8173507" y="0"/>
              <a:ext cx="432242" cy="7571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ítulo 1"/>
            <p:cNvSpPr txBox="1">
              <a:spLocks/>
            </p:cNvSpPr>
            <p:nvPr/>
          </p:nvSpPr>
          <p:spPr>
            <a:xfrm>
              <a:off x="8179825" y="340332"/>
              <a:ext cx="426128" cy="416862"/>
            </a:xfrm>
            <a:prstGeom prst="rect">
              <a:avLst/>
            </a:prstGeom>
          </p:spPr>
          <p:txBody>
            <a:bodyPr vert="horz" lIns="0" tIns="45720" rIns="0" bIns="45720" rtlCol="0" anchor="t">
              <a:norm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ES" sz="2000" cap="all" dirty="0">
                  <a:solidFill>
                    <a:schemeClr val="bg1"/>
                  </a:solidFill>
                  <a:latin typeface="+mn-lt"/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34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09" y="276758"/>
            <a:ext cx="7993994" cy="396488"/>
          </a:xfrm>
        </p:spPr>
        <p:txBody>
          <a:bodyPr lIns="0" rIns="0" anchor="t">
            <a:normAutofit fontScale="90000"/>
          </a:bodyPr>
          <a:lstStyle/>
          <a:p>
            <a:pPr algn="l"/>
            <a:r>
              <a:rPr lang="en-US" sz="2700" dirty="0"/>
              <a:t>What types of companies can be set up in the different jurisdictions?</a:t>
            </a:r>
            <a:br>
              <a:rPr lang="es-PE" dirty="0"/>
            </a:br>
            <a:br>
              <a:rPr lang="es-ES_tradnl" sz="2400" dirty="0"/>
            </a:br>
            <a:endParaRPr lang="es-ES_tradnl" sz="2400" dirty="0"/>
          </a:p>
        </p:txBody>
      </p:sp>
      <p:sp>
        <p:nvSpPr>
          <p:cNvPr id="4" name="Rectángulo 3"/>
          <p:cNvSpPr/>
          <p:nvPr/>
        </p:nvSpPr>
        <p:spPr>
          <a:xfrm>
            <a:off x="179309" y="1143241"/>
            <a:ext cx="7993994" cy="457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500730" y="1427018"/>
            <a:ext cx="7996238" cy="4973781"/>
          </a:xfrm>
        </p:spPr>
        <p:txBody>
          <a:bodyPr lIns="0" rIns="0">
            <a:normAutofit fontScale="70000" lnSpcReduction="20000"/>
          </a:bodyPr>
          <a:lstStyle/>
          <a:p>
            <a:r>
              <a:rPr lang="en-US" dirty="0"/>
              <a:t>Peruvian Law regulates several entrepreneurial forms which investors can use in order to operate their businesses. The main legal forms of companies according to Peruvian Law are:</a:t>
            </a:r>
            <a:endParaRPr lang="es-PE" dirty="0"/>
          </a:p>
          <a:p>
            <a:pPr lvl="0"/>
            <a:r>
              <a:rPr lang="en-US" dirty="0"/>
              <a:t>Joint Stock Corporations, (Sociedad </a:t>
            </a:r>
            <a:r>
              <a:rPr lang="en-US" dirty="0" err="1"/>
              <a:t>Anonima</a:t>
            </a:r>
            <a:r>
              <a:rPr lang="en-US" dirty="0"/>
              <a:t>) </a:t>
            </a:r>
            <a:endParaRPr lang="es-PE" dirty="0"/>
          </a:p>
          <a:p>
            <a:pPr lvl="0"/>
            <a:r>
              <a:rPr lang="en-US" dirty="0"/>
              <a:t>Closely Held Corporations, (Sociedad </a:t>
            </a:r>
            <a:r>
              <a:rPr lang="en-US" dirty="0" err="1"/>
              <a:t>Anonima</a:t>
            </a:r>
            <a:r>
              <a:rPr lang="en-US" dirty="0"/>
              <a:t> </a:t>
            </a:r>
            <a:r>
              <a:rPr lang="en-US" dirty="0" err="1"/>
              <a:t>Cerrada</a:t>
            </a:r>
            <a:r>
              <a:rPr lang="en-US" dirty="0"/>
              <a:t>)</a:t>
            </a:r>
            <a:endParaRPr lang="es-PE" dirty="0"/>
          </a:p>
          <a:p>
            <a:pPr lvl="0"/>
            <a:r>
              <a:rPr lang="en-US" dirty="0"/>
              <a:t>Publicly Held Corporations, (Sociedad </a:t>
            </a:r>
            <a:r>
              <a:rPr lang="en-US" dirty="0" err="1"/>
              <a:t>Anonima</a:t>
            </a:r>
            <a:r>
              <a:rPr lang="en-US" dirty="0"/>
              <a:t> </a:t>
            </a:r>
            <a:r>
              <a:rPr lang="en-US" dirty="0" err="1"/>
              <a:t>Abierta</a:t>
            </a:r>
            <a:r>
              <a:rPr lang="en-US" dirty="0"/>
              <a:t>)</a:t>
            </a:r>
            <a:endParaRPr lang="es-PE" dirty="0"/>
          </a:p>
          <a:p>
            <a:pPr lvl="0"/>
            <a:r>
              <a:rPr lang="en-US" dirty="0"/>
              <a:t>Limited Liability Companies, (Sociedad de </a:t>
            </a:r>
            <a:r>
              <a:rPr lang="en-US" dirty="0" err="1"/>
              <a:t>Responsabilidad</a:t>
            </a:r>
            <a:r>
              <a:rPr lang="en-US" dirty="0"/>
              <a:t> </a:t>
            </a:r>
            <a:r>
              <a:rPr lang="en-US" dirty="0" err="1"/>
              <a:t>Limitada</a:t>
            </a:r>
            <a:r>
              <a:rPr lang="en-US" dirty="0"/>
              <a:t>) </a:t>
            </a:r>
            <a:endParaRPr lang="es-PE" dirty="0"/>
          </a:p>
          <a:p>
            <a:pPr lvl="0" fontAlgn="base"/>
            <a:r>
              <a:rPr lang="en-US" dirty="0"/>
              <a:t>Minimum 2 shareholders, no minimum capital contribution, no restriction on the transfer of shares.</a:t>
            </a:r>
            <a:endParaRPr lang="es-PE" dirty="0"/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r>
              <a:rPr lang="es-PE" dirty="0"/>
              <a:t>Other types of forms to do business:</a:t>
            </a:r>
          </a:p>
          <a:p>
            <a:pPr lvl="0"/>
            <a:r>
              <a:rPr lang="en-US" dirty="0"/>
              <a:t>Branches, (</a:t>
            </a:r>
            <a:r>
              <a:rPr lang="en-US" dirty="0" err="1"/>
              <a:t>Sucursales</a:t>
            </a:r>
            <a:r>
              <a:rPr lang="en-US" dirty="0"/>
              <a:t>) </a:t>
            </a:r>
            <a:endParaRPr lang="es-PE" dirty="0"/>
          </a:p>
          <a:p>
            <a:r>
              <a:rPr lang="en-US" dirty="0"/>
              <a:t>Associative Agreements (Consortium &amp; Joint Venture) </a:t>
            </a:r>
            <a:endParaRPr lang="es-ES_tradnl" sz="2000" dirty="0"/>
          </a:p>
        </p:txBody>
      </p:sp>
      <p:grpSp>
        <p:nvGrpSpPr>
          <p:cNvPr id="14" name="Agrupar 13"/>
          <p:cNvGrpSpPr/>
          <p:nvPr/>
        </p:nvGrpSpPr>
        <p:grpSpPr>
          <a:xfrm>
            <a:off x="8173507" y="0"/>
            <a:ext cx="432446" cy="757194"/>
            <a:chOff x="8173507" y="0"/>
            <a:chExt cx="432446" cy="757194"/>
          </a:xfrm>
        </p:grpSpPr>
        <p:sp>
          <p:nvSpPr>
            <p:cNvPr id="12" name="Rectángulo 11"/>
            <p:cNvSpPr/>
            <p:nvPr/>
          </p:nvSpPr>
          <p:spPr>
            <a:xfrm>
              <a:off x="8173507" y="0"/>
              <a:ext cx="432242" cy="7571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ítulo 1"/>
            <p:cNvSpPr txBox="1">
              <a:spLocks/>
            </p:cNvSpPr>
            <p:nvPr/>
          </p:nvSpPr>
          <p:spPr>
            <a:xfrm>
              <a:off x="8179825" y="340332"/>
              <a:ext cx="426128" cy="416862"/>
            </a:xfrm>
            <a:prstGeom prst="rect">
              <a:avLst/>
            </a:prstGeom>
          </p:spPr>
          <p:txBody>
            <a:bodyPr vert="horz" lIns="0" tIns="45720" rIns="0" bIns="45720" rtlCol="0" anchor="t">
              <a:norm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ES" sz="2000" cap="all" dirty="0">
                  <a:solidFill>
                    <a:schemeClr val="bg1"/>
                  </a:solidFill>
                  <a:latin typeface="+mn-lt"/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7488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08" y="115394"/>
            <a:ext cx="7842473" cy="541310"/>
          </a:xfrm>
        </p:spPr>
        <p:txBody>
          <a:bodyPr lIns="0" rIns="0" anchor="t">
            <a:normAutofit fontScale="90000"/>
          </a:bodyPr>
          <a:lstStyle/>
          <a:p>
            <a:pPr algn="l"/>
            <a:r>
              <a:rPr lang="en-US" sz="2700" dirty="0"/>
              <a:t>Are there any restricted activities or previous authorizations needed for activities?</a:t>
            </a:r>
            <a:br>
              <a:rPr lang="es-PE" sz="2700" dirty="0"/>
            </a:br>
            <a:br>
              <a:rPr lang="es-ES_tradnl" sz="2400" dirty="0"/>
            </a:br>
            <a:endParaRPr lang="es-ES_tradnl" sz="2400" dirty="0"/>
          </a:p>
        </p:txBody>
      </p:sp>
      <p:sp>
        <p:nvSpPr>
          <p:cNvPr id="4" name="Rectángulo 3"/>
          <p:cNvSpPr/>
          <p:nvPr/>
        </p:nvSpPr>
        <p:spPr>
          <a:xfrm flipV="1">
            <a:off x="179308" y="997033"/>
            <a:ext cx="7261397" cy="5591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500730" y="1097523"/>
            <a:ext cx="7996238" cy="5621932"/>
          </a:xfrm>
        </p:spPr>
        <p:txBody>
          <a:bodyPr lIns="0" rIns="0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Restrictions</a:t>
            </a:r>
            <a:r>
              <a:rPr lang="en-US" dirty="0"/>
              <a:t>: </a:t>
            </a:r>
            <a:endParaRPr lang="es-PE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PE" dirty="0"/>
          </a:p>
          <a:p>
            <a:pPr lvl="0" fontAlgn="base"/>
            <a:r>
              <a:rPr lang="en-US" dirty="0"/>
              <a:t>Foreigners may not acquire or possess under any title, mines, lands, woods, water, fuel, or energy sources, within a distance of fifty kilometers from the borders.</a:t>
            </a:r>
            <a:endParaRPr lang="es-PE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PE" dirty="0"/>
          </a:p>
          <a:p>
            <a:pPr lvl="0" fontAlgn="base"/>
            <a:r>
              <a:rPr lang="en-US" dirty="0"/>
              <a:t>Television and Broadcasting activities: only Peruvian citizens or legal entities incorporated in Peru may be holders of authorizations and licenses. Foreigners participation is limited to (40%) of the paid-in capital of the company.</a:t>
            </a:r>
            <a:endParaRPr lang="es-PE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PE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Authorizations: </a:t>
            </a:r>
            <a:endParaRPr lang="es-PE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PE" dirty="0"/>
          </a:p>
          <a:p>
            <a:pPr lvl="0" fontAlgn="base"/>
            <a:r>
              <a:rPr lang="en-US" dirty="0"/>
              <a:t>Special authorizations by the central government regulator is required when participating in the banking, financial, pension funds and insurance entities operating in the country.</a:t>
            </a:r>
          </a:p>
          <a:p>
            <a:pPr marL="0" lvl="0" indent="0" fontAlgn="base">
              <a:buNone/>
            </a:pPr>
            <a:endParaRPr lang="es-PE" dirty="0"/>
          </a:p>
          <a:p>
            <a:pPr lvl="0" fontAlgn="base"/>
            <a:r>
              <a:rPr lang="en-US" dirty="0"/>
              <a:t>Execution of certain investment projects may be subject to prior consultation with natives’ communities of the place where said projects are located. Consultation does not imply a veto right on the project.</a:t>
            </a:r>
            <a:endParaRPr lang="es-PE" dirty="0"/>
          </a:p>
          <a:p>
            <a:pPr marL="0" indent="0">
              <a:buNone/>
            </a:pPr>
            <a:endParaRPr lang="es-ES_tradnl" sz="2000" dirty="0"/>
          </a:p>
          <a:p>
            <a:pPr marL="0" indent="0">
              <a:buNone/>
            </a:pPr>
            <a:endParaRPr lang="en-US" sz="2000" dirty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es-ES_tradnl" sz="2000" dirty="0"/>
          </a:p>
        </p:txBody>
      </p:sp>
      <p:grpSp>
        <p:nvGrpSpPr>
          <p:cNvPr id="14" name="Agrupar 13"/>
          <p:cNvGrpSpPr/>
          <p:nvPr/>
        </p:nvGrpSpPr>
        <p:grpSpPr>
          <a:xfrm>
            <a:off x="8173507" y="0"/>
            <a:ext cx="432446" cy="757194"/>
            <a:chOff x="8173507" y="0"/>
            <a:chExt cx="432446" cy="757194"/>
          </a:xfrm>
        </p:grpSpPr>
        <p:sp>
          <p:nvSpPr>
            <p:cNvPr id="12" name="Rectángulo 11"/>
            <p:cNvSpPr/>
            <p:nvPr/>
          </p:nvSpPr>
          <p:spPr>
            <a:xfrm>
              <a:off x="8173507" y="0"/>
              <a:ext cx="432242" cy="7571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ítulo 1"/>
            <p:cNvSpPr txBox="1">
              <a:spLocks/>
            </p:cNvSpPr>
            <p:nvPr/>
          </p:nvSpPr>
          <p:spPr>
            <a:xfrm>
              <a:off x="8179825" y="340332"/>
              <a:ext cx="426128" cy="416862"/>
            </a:xfrm>
            <a:prstGeom prst="rect">
              <a:avLst/>
            </a:prstGeom>
          </p:spPr>
          <p:txBody>
            <a:bodyPr vert="horz" lIns="0" tIns="45720" rIns="0" bIns="45720" rtlCol="0" anchor="t">
              <a:norm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ES" sz="2000" cap="all" dirty="0">
                  <a:solidFill>
                    <a:schemeClr val="bg1"/>
                  </a:solidFill>
                  <a:latin typeface="+mn-lt"/>
                </a:rPr>
                <a:t>05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589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221673" y="107790"/>
            <a:ext cx="7716982" cy="541612"/>
          </a:xfrm>
        </p:spPr>
        <p:txBody>
          <a:bodyPr lIns="0" rIns="0" anchor="t">
            <a:normAutofit fontScale="90000"/>
          </a:bodyPr>
          <a:lstStyle/>
          <a:p>
            <a:pPr lvl="0" algn="l"/>
            <a:r>
              <a:rPr lang="es-ES" sz="2000" cap="all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700" dirty="0"/>
              <a:t>Must the CEO/board/representative of the company hold residency?</a:t>
            </a:r>
            <a:endParaRPr lang="es-PE" sz="2700" dirty="0"/>
          </a:p>
        </p:txBody>
      </p:sp>
      <p:sp>
        <p:nvSpPr>
          <p:cNvPr id="4" name="Rectángulo 3"/>
          <p:cNvSpPr/>
          <p:nvPr/>
        </p:nvSpPr>
        <p:spPr>
          <a:xfrm flipV="1">
            <a:off x="593723" y="1025236"/>
            <a:ext cx="6860022" cy="595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Agrupar 13"/>
          <p:cNvGrpSpPr/>
          <p:nvPr/>
        </p:nvGrpSpPr>
        <p:grpSpPr>
          <a:xfrm>
            <a:off x="8173507" y="0"/>
            <a:ext cx="432446" cy="757194"/>
            <a:chOff x="8173507" y="0"/>
            <a:chExt cx="432446" cy="757194"/>
          </a:xfrm>
        </p:grpSpPr>
        <p:sp>
          <p:nvSpPr>
            <p:cNvPr id="12" name="Rectángulo 11"/>
            <p:cNvSpPr/>
            <p:nvPr/>
          </p:nvSpPr>
          <p:spPr>
            <a:xfrm>
              <a:off x="8173507" y="0"/>
              <a:ext cx="432242" cy="7571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ítulo 1"/>
            <p:cNvSpPr txBox="1">
              <a:spLocks/>
            </p:cNvSpPr>
            <p:nvPr/>
          </p:nvSpPr>
          <p:spPr>
            <a:xfrm>
              <a:off x="8179825" y="340332"/>
              <a:ext cx="426128" cy="416862"/>
            </a:xfrm>
            <a:prstGeom prst="rect">
              <a:avLst/>
            </a:prstGeom>
          </p:spPr>
          <p:txBody>
            <a:bodyPr vert="horz" lIns="0" tIns="45720" rIns="0" bIns="45720" rtlCol="0" anchor="t">
              <a:norm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ES" sz="2000" cap="all" dirty="0">
                  <a:solidFill>
                    <a:schemeClr val="bg1"/>
                  </a:solidFill>
                  <a:latin typeface="+mn-lt"/>
                </a:rPr>
                <a:t>06</a:t>
              </a:r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416859" y="927706"/>
            <a:ext cx="842234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just"/>
            <a:r>
              <a:rPr lang="en-US" sz="2400" dirty="0"/>
              <a:t>Peruvian legislation does not provide any restrictions for directors, CEO or representatives of corporations organized in Peru. These positions may be occupied by Peruvians and by non-resident persons. In case of a foreign  CEO, he has to be present in the country and hold a resident’s visa.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7238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52400" y="169864"/>
            <a:ext cx="8453349" cy="170467"/>
          </a:xfrm>
        </p:spPr>
        <p:txBody>
          <a:bodyPr lIns="0" rIns="0" anchor="t">
            <a:normAutofit fontScale="90000"/>
          </a:bodyPr>
          <a:lstStyle/>
          <a:p>
            <a:pPr algn="l"/>
            <a:r>
              <a:rPr lang="es-ES" sz="2000" cap="all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700" dirty="0"/>
              <a:t>Can the company establishing a business send employees to work/provide services in your country?</a:t>
            </a:r>
            <a:br>
              <a:rPr lang="es-PE" sz="2700" dirty="0"/>
            </a:br>
            <a:endParaRPr lang="es-ES" sz="2700" cap="all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 flipV="1">
            <a:off x="152400" y="1274615"/>
            <a:ext cx="8021107" cy="457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Agrupar 13"/>
          <p:cNvGrpSpPr/>
          <p:nvPr/>
        </p:nvGrpSpPr>
        <p:grpSpPr>
          <a:xfrm>
            <a:off x="8173507" y="0"/>
            <a:ext cx="432446" cy="757194"/>
            <a:chOff x="8173507" y="0"/>
            <a:chExt cx="432446" cy="757194"/>
          </a:xfrm>
        </p:grpSpPr>
        <p:sp>
          <p:nvSpPr>
            <p:cNvPr id="12" name="Rectángulo 11"/>
            <p:cNvSpPr/>
            <p:nvPr/>
          </p:nvSpPr>
          <p:spPr>
            <a:xfrm>
              <a:off x="8173507" y="0"/>
              <a:ext cx="432242" cy="7571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ítulo 1"/>
            <p:cNvSpPr txBox="1">
              <a:spLocks/>
            </p:cNvSpPr>
            <p:nvPr/>
          </p:nvSpPr>
          <p:spPr>
            <a:xfrm>
              <a:off x="8179825" y="340332"/>
              <a:ext cx="426128" cy="416862"/>
            </a:xfrm>
            <a:prstGeom prst="rect">
              <a:avLst/>
            </a:prstGeom>
          </p:spPr>
          <p:txBody>
            <a:bodyPr vert="horz" lIns="0" tIns="45720" rIns="0" bIns="45720" rtlCol="0" anchor="t">
              <a:norm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ES" sz="2000" cap="all" dirty="0">
                  <a:solidFill>
                    <a:schemeClr val="bg1"/>
                  </a:solidFill>
                  <a:latin typeface="+mn-lt"/>
                </a:rPr>
                <a:t>07</a:t>
              </a:r>
            </a:p>
          </p:txBody>
        </p:sp>
      </p:grpSp>
      <p:sp>
        <p:nvSpPr>
          <p:cNvPr id="7" name="CuadroTexto 6">
            <a:extLst>
              <a:ext uri="{FF2B5EF4-FFF2-40B4-BE49-F238E27FC236}">
                <a16:creationId xmlns:a16="http://schemas.microsoft.com/office/drawing/2014/main" id="{7B9C6AE8-1115-A54A-9498-09F92A657CE8}"/>
              </a:ext>
            </a:extLst>
          </p:cNvPr>
          <p:cNvSpPr txBox="1"/>
          <p:nvPr/>
        </p:nvSpPr>
        <p:spPr>
          <a:xfrm>
            <a:off x="152400" y="1274618"/>
            <a:ext cx="883919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Foreigners, are allowed to work or provide services in Peru and must obtain the appropriate and prior immigration permit before the Peruvian Immigration Authorities.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1880519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52400" y="169864"/>
            <a:ext cx="8453349" cy="170467"/>
          </a:xfrm>
        </p:spPr>
        <p:txBody>
          <a:bodyPr lIns="0" rIns="0" anchor="t">
            <a:normAutofit fontScale="90000"/>
          </a:bodyPr>
          <a:lstStyle/>
          <a:p>
            <a:pPr algn="l"/>
            <a:r>
              <a:rPr lang="es-ES" sz="2000" cap="all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700" dirty="0"/>
              <a:t>How long does it take to set up an entity and what does that process look like?</a:t>
            </a:r>
            <a:br>
              <a:rPr lang="es-PE" sz="2700" dirty="0"/>
            </a:br>
            <a:endParaRPr lang="es-ES" sz="2700" cap="all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 flipV="1">
            <a:off x="152400" y="1140227"/>
            <a:ext cx="7703127" cy="457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Agrupar 13"/>
          <p:cNvGrpSpPr/>
          <p:nvPr/>
        </p:nvGrpSpPr>
        <p:grpSpPr>
          <a:xfrm>
            <a:off x="8173507" y="0"/>
            <a:ext cx="432446" cy="757194"/>
            <a:chOff x="8173507" y="0"/>
            <a:chExt cx="432446" cy="757194"/>
          </a:xfrm>
        </p:grpSpPr>
        <p:sp>
          <p:nvSpPr>
            <p:cNvPr id="12" name="Rectángulo 11"/>
            <p:cNvSpPr/>
            <p:nvPr/>
          </p:nvSpPr>
          <p:spPr>
            <a:xfrm>
              <a:off x="8173507" y="0"/>
              <a:ext cx="432242" cy="7571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ítulo 1"/>
            <p:cNvSpPr txBox="1">
              <a:spLocks/>
            </p:cNvSpPr>
            <p:nvPr/>
          </p:nvSpPr>
          <p:spPr>
            <a:xfrm>
              <a:off x="8179825" y="340332"/>
              <a:ext cx="426128" cy="416862"/>
            </a:xfrm>
            <a:prstGeom prst="rect">
              <a:avLst/>
            </a:prstGeom>
          </p:spPr>
          <p:txBody>
            <a:bodyPr vert="horz" lIns="0" tIns="45720" rIns="0" bIns="45720" rtlCol="0" anchor="t">
              <a:norm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ES" sz="2000" cap="all" dirty="0">
                  <a:solidFill>
                    <a:schemeClr val="bg1"/>
                  </a:solidFill>
                  <a:latin typeface="+mn-lt"/>
                </a:rPr>
                <a:t>08</a:t>
              </a:r>
            </a:p>
          </p:txBody>
        </p:sp>
      </p:grpSp>
      <p:sp>
        <p:nvSpPr>
          <p:cNvPr id="7" name="CuadroTexto 6">
            <a:extLst>
              <a:ext uri="{FF2B5EF4-FFF2-40B4-BE49-F238E27FC236}">
                <a16:creationId xmlns:a16="http://schemas.microsoft.com/office/drawing/2014/main" id="{7B9C6AE8-1115-A54A-9498-09F92A657CE8}"/>
              </a:ext>
            </a:extLst>
          </p:cNvPr>
          <p:cNvSpPr txBox="1"/>
          <p:nvPr/>
        </p:nvSpPr>
        <p:spPr>
          <a:xfrm>
            <a:off x="152400" y="1274617"/>
            <a:ext cx="88114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/>
          </a:p>
          <a:p>
            <a:pPr algn="just"/>
            <a:r>
              <a:rPr lang="en-US" sz="2400" dirty="0"/>
              <a:t>Takes approximately 15 business days, counted from the date all documents and POAs are send to Peru and translated if the case.</a:t>
            </a:r>
          </a:p>
          <a:p>
            <a:pPr algn="just"/>
            <a:endParaRPr lang="es-PE" sz="2400" dirty="0"/>
          </a:p>
          <a:p>
            <a:pPr lvl="0" algn="just"/>
            <a:r>
              <a:rPr lang="en-US" sz="2400" dirty="0"/>
              <a:t>- CHOOSE THE BEST VEHICLE TO RUN YOUR BUSINESS</a:t>
            </a:r>
            <a:endParaRPr lang="es-PE" sz="2400" dirty="0"/>
          </a:p>
          <a:p>
            <a:pPr lvl="0" algn="just"/>
            <a:r>
              <a:rPr lang="en-US" sz="2400" dirty="0"/>
              <a:t>- PREPARATIONS OF THE ARTICLES OF INCORPORATIONS</a:t>
            </a:r>
            <a:endParaRPr lang="es-PE" sz="2400" dirty="0"/>
          </a:p>
          <a:p>
            <a:pPr lvl="0" algn="just"/>
            <a:r>
              <a:rPr lang="en-US" sz="2400" dirty="0"/>
              <a:t>- OPENING A COMPANY BANK ACCOUNT IN A LOCAL BANK</a:t>
            </a:r>
            <a:endParaRPr lang="es-PE" sz="2400" dirty="0"/>
          </a:p>
          <a:p>
            <a:pPr lvl="0" algn="just"/>
            <a:r>
              <a:rPr lang="en-US" sz="2400" dirty="0"/>
              <a:t>- REGISTRATION AT THE NATIONAL PUBLIC REGISTRY</a:t>
            </a:r>
            <a:endParaRPr lang="es-PE" sz="2400" dirty="0"/>
          </a:p>
          <a:p>
            <a:pPr lvl="0" algn="just"/>
            <a:r>
              <a:rPr lang="en-US" sz="2400" dirty="0"/>
              <a:t>- OBTAINING THE TAX PAYER REGISTRATION (RUC)</a:t>
            </a:r>
            <a:endParaRPr lang="es-PE" sz="2400" dirty="0"/>
          </a:p>
          <a:p>
            <a:pPr lvl="0" algn="just"/>
            <a:r>
              <a:rPr lang="en-US" sz="2400" dirty="0"/>
              <a:t>- CORPORATE BOOK FORMALIZATION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1276350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216325" y="-663439"/>
            <a:ext cx="8173303" cy="417512"/>
          </a:xfrm>
        </p:spPr>
        <p:txBody>
          <a:bodyPr lIns="0" rIns="0" anchor="t">
            <a:normAutofit/>
          </a:bodyPr>
          <a:lstStyle/>
          <a:p>
            <a:pPr algn="l"/>
            <a:r>
              <a:rPr lang="es-ES" sz="2000" cap="all" dirty="0">
                <a:solidFill>
                  <a:schemeClr val="bg2">
                    <a:lumMod val="10000"/>
                  </a:schemeClr>
                </a:solidFill>
              </a:rPr>
              <a:t>	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12800" y="858982"/>
            <a:ext cx="7139709" cy="457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Agrupar 13"/>
          <p:cNvGrpSpPr/>
          <p:nvPr/>
        </p:nvGrpSpPr>
        <p:grpSpPr>
          <a:xfrm>
            <a:off x="8173507" y="0"/>
            <a:ext cx="432446" cy="757194"/>
            <a:chOff x="8173507" y="0"/>
            <a:chExt cx="432446" cy="757194"/>
          </a:xfrm>
        </p:grpSpPr>
        <p:sp>
          <p:nvSpPr>
            <p:cNvPr id="12" name="Rectángulo 11"/>
            <p:cNvSpPr/>
            <p:nvPr/>
          </p:nvSpPr>
          <p:spPr>
            <a:xfrm>
              <a:off x="8173507" y="0"/>
              <a:ext cx="432242" cy="7571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ítulo 1"/>
            <p:cNvSpPr txBox="1">
              <a:spLocks/>
            </p:cNvSpPr>
            <p:nvPr/>
          </p:nvSpPr>
          <p:spPr>
            <a:xfrm>
              <a:off x="8179825" y="340332"/>
              <a:ext cx="426128" cy="416862"/>
            </a:xfrm>
            <a:prstGeom prst="rect">
              <a:avLst/>
            </a:prstGeom>
          </p:spPr>
          <p:txBody>
            <a:bodyPr vert="horz" lIns="0" tIns="45720" rIns="0" bIns="45720" rtlCol="0" anchor="t">
              <a:norm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ES" sz="2000" cap="all" dirty="0">
                  <a:solidFill>
                    <a:schemeClr val="bg1"/>
                  </a:solidFill>
                  <a:latin typeface="+mn-lt"/>
                </a:rPr>
                <a:t>09</a:t>
              </a:r>
            </a:p>
          </p:txBody>
        </p:sp>
      </p:grpSp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295" y="1003120"/>
            <a:ext cx="8229600" cy="462036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AF79FCD-1FAC-4541-A902-DF49FAE55379}"/>
              </a:ext>
            </a:extLst>
          </p:cNvPr>
          <p:cNvSpPr/>
          <p:nvPr/>
        </p:nvSpPr>
        <p:spPr>
          <a:xfrm>
            <a:off x="393295" y="110836"/>
            <a:ext cx="7670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Can you discuss taxes/profit dividends/shares for those 	doing business within your country?</a:t>
            </a:r>
            <a:r>
              <a:rPr lang="es-PE" sz="1400" b="1" dirty="0"/>
              <a:t> 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4048593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lores LL&amp;B">
      <a:dk1>
        <a:srgbClr val="202433"/>
      </a:dk1>
      <a:lt1>
        <a:sysClr val="window" lastClr="FFFFFF"/>
      </a:lt1>
      <a:dk2>
        <a:srgbClr val="202433"/>
      </a:dk2>
      <a:lt2>
        <a:srgbClr val="E6E6E6"/>
      </a:lt2>
      <a:accent1>
        <a:srgbClr val="414657"/>
      </a:accent1>
      <a:accent2>
        <a:srgbClr val="DB202E"/>
      </a:accent2>
      <a:accent3>
        <a:srgbClr val="666F8E"/>
      </a:accent3>
      <a:accent4>
        <a:srgbClr val="991721"/>
      </a:accent4>
      <a:accent5>
        <a:srgbClr val="B1BAC7"/>
      </a:accent5>
      <a:accent6>
        <a:srgbClr val="EE8456"/>
      </a:accent6>
      <a:hlink>
        <a:srgbClr val="0000FF"/>
      </a:hlink>
      <a:folHlink>
        <a:srgbClr val="80008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17539</TotalTime>
  <Words>817</Words>
  <Application>Microsoft Macintosh PowerPoint</Application>
  <PresentationFormat>Presentación en pantalla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Office Theme</vt:lpstr>
      <vt:lpstr>Doing Business in Peru </vt:lpstr>
      <vt:lpstr>Who can be a shareholder? </vt:lpstr>
      <vt:lpstr>Who controls the flow of money/are foreign currencies admitted? </vt:lpstr>
      <vt:lpstr>What types of companies can be set up in the different jurisdictions?  </vt:lpstr>
      <vt:lpstr>Are there any restricted activities or previous authorizations needed for activities?  </vt:lpstr>
      <vt:lpstr> Must the CEO/board/representative of the company hold residency?</vt:lpstr>
      <vt:lpstr> Can the company establishing a business send employees to work/provide services in your country? </vt:lpstr>
      <vt:lpstr> How long does it take to set up an entity and what does that process look like? </vt:lpstr>
      <vt:lpstr> </vt:lpstr>
      <vt:lpstr> </vt:lpstr>
      <vt:lpstr> Thank You !!  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jprado@ellb.com.pe</cp:lastModifiedBy>
  <cp:revision>173</cp:revision>
  <cp:lastPrinted>2017-04-12T17:54:38Z</cp:lastPrinted>
  <dcterms:created xsi:type="dcterms:W3CDTF">2010-04-12T23:12:02Z</dcterms:created>
  <dcterms:modified xsi:type="dcterms:W3CDTF">2020-10-26T15:23:54Z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